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sldIdLst>
    <p:sldId id="309" r:id="rId2"/>
    <p:sldId id="308" r:id="rId3"/>
    <p:sldId id="310" r:id="rId4"/>
    <p:sldId id="311" r:id="rId5"/>
    <p:sldId id="312" r:id="rId6"/>
    <p:sldId id="313" r:id="rId7"/>
    <p:sldId id="314" r:id="rId8"/>
    <p:sldId id="316" r:id="rId9"/>
    <p:sldId id="315" r:id="rId10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나눔명조" panose="02020603020101020101" pitchFamily="18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Nanum Gothic" panose="020D0604000000000000" pitchFamily="34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81550"/>
  </p:normalViewPr>
  <p:slideViewPr>
    <p:cSldViewPr snapToGrid="0" showGuides="1">
      <p:cViewPr>
        <p:scale>
          <a:sx n="135" d="100"/>
          <a:sy n="135" d="100"/>
        </p:scale>
        <p:origin x="880" y="1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인터넷을 통해서 웹에 </a:t>
            </a:r>
            <a:r>
              <a:rPr lang="en-US" altLang="ko-KR" dirty="0"/>
              <a:t>URL</a:t>
            </a:r>
            <a:r>
              <a:rPr lang="ko-KR" altLang="en-US" dirty="0"/>
              <a:t>을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요청된 </a:t>
            </a:r>
            <a:r>
              <a:rPr lang="en-US" altLang="ko-KR" dirty="0"/>
              <a:t>URL</a:t>
            </a:r>
            <a:r>
              <a:rPr lang="ko-KR" altLang="en-US" dirty="0"/>
              <a:t>에 해당하는</a:t>
            </a:r>
            <a:r>
              <a:rPr lang="en-US" altLang="ko-KR" dirty="0"/>
              <a:t> 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Vue.js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통해서 제공한다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 데이터가 필요하게 되면 </a:t>
            </a:r>
            <a:r>
              <a:rPr lang="en-US" altLang="ko-KR" dirty="0" err="1"/>
              <a:t>Vue.js</a:t>
            </a:r>
            <a:r>
              <a:rPr lang="ko-KR" altLang="en-US" dirty="0"/>
              <a:t>는 </a:t>
            </a:r>
            <a:r>
              <a:rPr lang="en-US" altLang="ko-KR" dirty="0"/>
              <a:t>Spring</a:t>
            </a:r>
            <a:r>
              <a:rPr lang="ko-KR" altLang="en-US" dirty="0"/>
              <a:t>에게 데이터를 요청한다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Vue.js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요청된 데이터를 </a:t>
            </a:r>
            <a:r>
              <a:rPr lang="en-US" altLang="ko-KR" dirty="0"/>
              <a:t>DBMS</a:t>
            </a:r>
            <a:r>
              <a:rPr lang="ko-KR" altLang="en-US" dirty="0" err="1"/>
              <a:t>를</a:t>
            </a:r>
            <a:r>
              <a:rPr lang="ko-KR" altLang="en-US" dirty="0"/>
              <a:t> 통해서 가져온다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만약 모델 학습이 필요하거나 학습된 모델에게 입력을 주어 결과를 받아야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Spinrg</a:t>
            </a:r>
            <a:r>
              <a:rPr lang="ko-KR" altLang="en-US" dirty="0"/>
              <a:t>은 필요한 데이터의 메타 데이터를 </a:t>
            </a:r>
            <a:r>
              <a:rPr lang="en-US" altLang="ko-KR" dirty="0"/>
              <a:t>DB</a:t>
            </a:r>
            <a:r>
              <a:rPr lang="ko-KR" altLang="en-US" dirty="0"/>
              <a:t>로부터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Spring</a:t>
            </a:r>
            <a:r>
              <a:rPr lang="ko-KR" altLang="en-US" dirty="0"/>
              <a:t>은 가져온 메타 데이터를 </a:t>
            </a:r>
            <a:r>
              <a:rPr lang="en-US" altLang="ko-KR" dirty="0"/>
              <a:t>JSON</a:t>
            </a:r>
            <a:r>
              <a:rPr lang="ko-KR" altLang="en-US" dirty="0"/>
              <a:t> 형식으로 </a:t>
            </a:r>
            <a:r>
              <a:rPr lang="en-US" altLang="ko-KR" dirty="0"/>
              <a:t>Flask</a:t>
            </a:r>
            <a:r>
              <a:rPr lang="ko-KR" altLang="en-US" dirty="0"/>
              <a:t>에게 전달한다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Flask</a:t>
            </a:r>
            <a:r>
              <a:rPr lang="ko-KR" altLang="en-US" dirty="0"/>
              <a:t>는 메타 데이터를 통해 </a:t>
            </a:r>
            <a:r>
              <a:rPr lang="en-US" altLang="ko-KR" dirty="0"/>
              <a:t>NAS</a:t>
            </a:r>
            <a:r>
              <a:rPr lang="ko-KR" altLang="en-US" dirty="0"/>
              <a:t>에 접근해서 파일을 가져온다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가져온 파일을 </a:t>
            </a:r>
            <a:r>
              <a:rPr lang="en-US" altLang="ko-KR" dirty="0" err="1"/>
              <a:t>Keras</a:t>
            </a:r>
            <a:r>
              <a:rPr lang="ko-KR" altLang="en-US" dirty="0" err="1"/>
              <a:t>를</a:t>
            </a:r>
            <a:r>
              <a:rPr lang="ko-KR" altLang="en-US" dirty="0"/>
              <a:t> 통해서 학습을 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1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17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762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3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5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524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25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데이터 </a:t>
            </a:r>
            <a:r>
              <a:rPr lang="ko-KR" altLang="en-US" dirty="0" err="1"/>
              <a:t>선택화면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웹은 </a:t>
            </a:r>
            <a:r>
              <a:rPr lang="en-US" altLang="ko-KR" dirty="0"/>
              <a:t>HTTP</a:t>
            </a:r>
            <a:r>
              <a:rPr lang="ko-KR" altLang="en-US" dirty="0"/>
              <a:t> 통신으로 </a:t>
            </a:r>
            <a:r>
              <a:rPr lang="ko-KR" altLang="en-US" dirty="0" err="1"/>
              <a:t>프론트엔드</a:t>
            </a:r>
            <a:r>
              <a:rPr lang="ko-KR" altLang="en-US" dirty="0"/>
              <a:t> 서버인 </a:t>
            </a:r>
            <a:r>
              <a:rPr lang="en-US" altLang="ko-KR" dirty="0" err="1"/>
              <a:t>Vue.js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Vue.js</a:t>
            </a:r>
            <a:r>
              <a:rPr lang="ko-KR" altLang="en-US" dirty="0"/>
              <a:t>는 현재 플랫폼이 갖고 있는 데이터들의 </a:t>
            </a:r>
            <a:r>
              <a:rPr lang="ko-KR" altLang="en-US" dirty="0" err="1"/>
              <a:t>테이블명을</a:t>
            </a:r>
            <a:r>
              <a:rPr lang="ko-KR" altLang="en-US" dirty="0"/>
              <a:t> 보여주기 위해서 </a:t>
            </a:r>
            <a:r>
              <a:rPr lang="en-US" altLang="ko-KR" dirty="0"/>
              <a:t>Spring</a:t>
            </a:r>
            <a:r>
              <a:rPr lang="ko-KR" altLang="en-US" dirty="0"/>
              <a:t>에게 </a:t>
            </a:r>
            <a:r>
              <a:rPr lang="en-US" altLang="ko-KR" dirty="0"/>
              <a:t>REST</a:t>
            </a:r>
            <a:r>
              <a:rPr lang="ko-KR" altLang="en-US" dirty="0"/>
              <a:t> 형식으로 </a:t>
            </a:r>
            <a:r>
              <a:rPr lang="ko-KR" altLang="en-US" dirty="0" err="1"/>
              <a:t>테이블명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</a:t>
            </a:r>
            <a:r>
              <a:rPr lang="en-US" altLang="ko-KR" dirty="0"/>
              <a:t> PostgreSQL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에게 테이블명들을 요청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PostgreSQL</a:t>
            </a:r>
            <a:r>
              <a:rPr lang="ko-KR" altLang="en-US" dirty="0"/>
              <a:t>은 테이블명들을 </a:t>
            </a:r>
            <a:r>
              <a:rPr lang="en-US" altLang="ko-KR" dirty="0"/>
              <a:t>Spring</a:t>
            </a:r>
            <a:r>
              <a:rPr lang="ko-KR" altLang="en-US" dirty="0"/>
              <a:t>에게 반환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데이터를 </a:t>
            </a:r>
            <a:r>
              <a:rPr lang="en-US" altLang="ko-KR" dirty="0"/>
              <a:t>Vue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Vue</a:t>
            </a:r>
            <a:r>
              <a:rPr lang="ko-KR" altLang="en-US" dirty="0"/>
              <a:t>는 테이블명들을 데이터 </a:t>
            </a:r>
            <a:r>
              <a:rPr lang="ko-KR" altLang="en-US" dirty="0" err="1"/>
              <a:t>선택화면에</a:t>
            </a:r>
            <a:r>
              <a:rPr lang="ko-KR" altLang="en-US" dirty="0"/>
              <a:t> 바인딩 후 사용자에게 반환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8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2020. 4. 5.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26243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설계의 구성요소와 </a:t>
            </a:r>
            <a:r>
              <a:rPr lang="ko-KR" altLang="en-US" sz="2000" dirty="0" err="1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제한요소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BD7DA18-73F7-BB43-A9E0-BB3046EF22A0}"/>
              </a:ext>
            </a:extLst>
          </p:cNvPr>
          <p:cNvGrpSpPr/>
          <p:nvPr/>
        </p:nvGrpSpPr>
        <p:grpSpPr>
          <a:xfrm>
            <a:off x="501783" y="807184"/>
            <a:ext cx="1102660" cy="418576"/>
            <a:chOff x="501783" y="807184"/>
            <a:chExt cx="1102660" cy="41857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B9D9B4-9950-4045-847E-DD306DA6E36A}"/>
                </a:ext>
              </a:extLst>
            </p:cNvPr>
            <p:cNvSpPr txBox="1"/>
            <p:nvPr/>
          </p:nvSpPr>
          <p:spPr>
            <a:xfrm>
              <a:off x="599695" y="807184"/>
              <a:ext cx="1004748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구성도</a:t>
              </a:r>
              <a:endParaRPr lang="en-US" altLang="ko-KR" sz="1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95CC182-4C50-F749-98C4-029C853C7F19}"/>
                </a:ext>
              </a:extLst>
            </p:cNvPr>
            <p:cNvSpPr/>
            <p:nvPr/>
          </p:nvSpPr>
          <p:spPr>
            <a:xfrm>
              <a:off x="501783" y="1042312"/>
              <a:ext cx="79470" cy="669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6" name="사각형: 둥근 모서리 60">
            <a:extLst>
              <a:ext uri="{FF2B5EF4-FFF2-40B4-BE49-F238E27FC236}">
                <a16:creationId xmlns:a16="http://schemas.microsoft.com/office/drawing/2014/main" id="{D8850CEB-8A9C-5842-8510-7051FBFEAE2E}"/>
              </a:ext>
            </a:extLst>
          </p:cNvPr>
          <p:cNvSpPr/>
          <p:nvPr/>
        </p:nvSpPr>
        <p:spPr>
          <a:xfrm>
            <a:off x="1938087" y="5114454"/>
            <a:ext cx="6489728" cy="153170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4ABC78-24E7-1A4E-98D3-3DEC0BE2E2F3}"/>
              </a:ext>
            </a:extLst>
          </p:cNvPr>
          <p:cNvSpPr txBox="1"/>
          <p:nvPr/>
        </p:nvSpPr>
        <p:spPr>
          <a:xfrm>
            <a:off x="2061631" y="5164803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Storage Server</a:t>
            </a:r>
          </a:p>
        </p:txBody>
      </p:sp>
      <p:sp>
        <p:nvSpPr>
          <p:cNvPr id="71" name="사각형: 둥근 모서리 60">
            <a:extLst>
              <a:ext uri="{FF2B5EF4-FFF2-40B4-BE49-F238E27FC236}">
                <a16:creationId xmlns:a16="http://schemas.microsoft.com/office/drawing/2014/main" id="{8FE268CD-4470-0E4F-9B0C-9AECA26BD58A}"/>
              </a:ext>
            </a:extLst>
          </p:cNvPr>
          <p:cNvSpPr/>
          <p:nvPr/>
        </p:nvSpPr>
        <p:spPr>
          <a:xfrm>
            <a:off x="1975647" y="1058127"/>
            <a:ext cx="3017097" cy="361166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A9DAF3D5-F01E-7341-9AD7-F950DE4A4CAD}"/>
              </a:ext>
            </a:extLst>
          </p:cNvPr>
          <p:cNvSpPr/>
          <p:nvPr/>
        </p:nvSpPr>
        <p:spPr>
          <a:xfrm>
            <a:off x="5404758" y="1051781"/>
            <a:ext cx="3040700" cy="36159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2C3D52-DC24-2040-A1EF-BC144A79E3DB}"/>
              </a:ext>
            </a:extLst>
          </p:cNvPr>
          <p:cNvSpPr txBox="1"/>
          <p:nvPr/>
        </p:nvSpPr>
        <p:spPr>
          <a:xfrm>
            <a:off x="2387661" y="1075827"/>
            <a:ext cx="21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Web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B4913F-6494-414D-B937-4ADF8E1F50A8}"/>
              </a:ext>
            </a:extLst>
          </p:cNvPr>
          <p:cNvSpPr txBox="1"/>
          <p:nvPr/>
        </p:nvSpPr>
        <p:spPr>
          <a:xfrm>
            <a:off x="6037394" y="1081917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Server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91" y="3359295"/>
            <a:ext cx="867426" cy="7980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632" y="3384297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636" y="1849535"/>
            <a:ext cx="758354" cy="75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4C8C9-B873-EF46-BA0A-9590F136F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40" y="1992974"/>
            <a:ext cx="1658335" cy="480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849" y="3257868"/>
            <a:ext cx="1720516" cy="86025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" y="1860254"/>
            <a:ext cx="709955" cy="7099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386B44E8-1247-F845-8ED2-6FABF7640C1A}"/>
              </a:ext>
            </a:extLst>
          </p:cNvPr>
          <p:cNvGrpSpPr/>
          <p:nvPr/>
        </p:nvGrpSpPr>
        <p:grpSpPr>
          <a:xfrm rot="16200000">
            <a:off x="1650070" y="1850629"/>
            <a:ext cx="282192" cy="719764"/>
            <a:chOff x="2576022" y="2399536"/>
            <a:chExt cx="282192" cy="540769"/>
          </a:xfrm>
        </p:grpSpPr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7695EAD5-8239-D040-98C0-C8239BBA76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71DCCF80-CC31-AC42-97B2-4750551588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1EB97B-F967-224B-A54E-4F709EEC99C4}"/>
              </a:ext>
            </a:extLst>
          </p:cNvPr>
          <p:cNvGrpSpPr/>
          <p:nvPr/>
        </p:nvGrpSpPr>
        <p:grpSpPr>
          <a:xfrm rot="10800000">
            <a:off x="4159717" y="2723027"/>
            <a:ext cx="282192" cy="540769"/>
            <a:chOff x="2576022" y="2399536"/>
            <a:chExt cx="282192" cy="540769"/>
          </a:xfrm>
        </p:grpSpPr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569AC5E8-1D01-B44E-8163-815FCA9362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22D919CE-DA8F-0D42-8430-BAFD36B43D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EDCF1EB-EB07-944B-ABEC-61C4871E60F3}"/>
              </a:ext>
            </a:extLst>
          </p:cNvPr>
          <p:cNvGrpSpPr/>
          <p:nvPr/>
        </p:nvGrpSpPr>
        <p:grpSpPr>
          <a:xfrm rot="16200000">
            <a:off x="3253831" y="3462090"/>
            <a:ext cx="310412" cy="540769"/>
            <a:chOff x="2576022" y="2399536"/>
            <a:chExt cx="282192" cy="540769"/>
          </a:xfrm>
        </p:grpSpPr>
        <p:cxnSp>
          <p:nvCxnSpPr>
            <p:cNvPr id="92" name="꺾인 연결선[E] 91">
              <a:extLst>
                <a:ext uri="{FF2B5EF4-FFF2-40B4-BE49-F238E27FC236}">
                  <a16:creationId xmlns:a16="http://schemas.microsoft.com/office/drawing/2014/main" id="{8D7EEA65-657F-EF48-9D82-8D4AC1327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2D209DE6-7994-5240-BCCA-067BC471A0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F14F1A7-E176-5F41-B27D-0DEB4422F4E7}"/>
              </a:ext>
            </a:extLst>
          </p:cNvPr>
          <p:cNvGrpSpPr/>
          <p:nvPr/>
        </p:nvGrpSpPr>
        <p:grpSpPr>
          <a:xfrm rot="10800000">
            <a:off x="4163085" y="4384323"/>
            <a:ext cx="256539" cy="958005"/>
            <a:chOff x="2576022" y="2399536"/>
            <a:chExt cx="282192" cy="540769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5CF986E5-C716-7A4E-A9F6-473BA2128C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774A9E2A-5F3E-3647-9388-9D9607E0E6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675AEED-7F05-614E-B38A-0808C279F53F}"/>
              </a:ext>
            </a:extLst>
          </p:cNvPr>
          <p:cNvGrpSpPr/>
          <p:nvPr/>
        </p:nvGrpSpPr>
        <p:grpSpPr>
          <a:xfrm rot="10800000">
            <a:off x="6838163" y="4384322"/>
            <a:ext cx="256539" cy="958005"/>
            <a:chOff x="2576022" y="2399536"/>
            <a:chExt cx="282192" cy="540769"/>
          </a:xfrm>
        </p:grpSpPr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39FD0F5F-EB6D-4C4E-B738-6FFA80FA53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[E] 102">
              <a:extLst>
                <a:ext uri="{FF2B5EF4-FFF2-40B4-BE49-F238E27FC236}">
                  <a16:creationId xmlns:a16="http://schemas.microsoft.com/office/drawing/2014/main" id="{8277D536-4563-EF4B-AE2B-E7196373A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90E5D93-8FD3-7A42-A1B4-E82D64BBE10C}"/>
              </a:ext>
            </a:extLst>
          </p:cNvPr>
          <p:cNvGrpSpPr/>
          <p:nvPr/>
        </p:nvGrpSpPr>
        <p:grpSpPr>
          <a:xfrm rot="16200000">
            <a:off x="5055119" y="3287072"/>
            <a:ext cx="256539" cy="791740"/>
            <a:chOff x="2576022" y="2399536"/>
            <a:chExt cx="282192" cy="540769"/>
          </a:xfrm>
        </p:grpSpPr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17513010-CD94-A242-94E0-6BB9503E2C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88D0011C-FB17-F549-9E78-68F073D0B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A580A6-0738-1D40-828E-1DD4F5D7C934}"/>
              </a:ext>
            </a:extLst>
          </p:cNvPr>
          <p:cNvGrpSpPr/>
          <p:nvPr/>
        </p:nvGrpSpPr>
        <p:grpSpPr>
          <a:xfrm rot="10800000">
            <a:off x="6826299" y="2491745"/>
            <a:ext cx="256539" cy="791740"/>
            <a:chOff x="2576022" y="2399536"/>
            <a:chExt cx="282192" cy="540769"/>
          </a:xfrm>
        </p:grpSpPr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50E6640-2FE2-9941-95B3-957B6EB23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[E] 108">
              <a:extLst>
                <a:ext uri="{FF2B5EF4-FFF2-40B4-BE49-F238E27FC236}">
                  <a16:creationId xmlns:a16="http://schemas.microsoft.com/office/drawing/2014/main" id="{F8BC27E2-F32E-444E-972E-A7B8C2093E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그림 112" descr="창문이(가) 표시된 사진&#10;&#10;자동 생성된 설명">
            <a:extLst>
              <a:ext uri="{FF2B5EF4-FFF2-40B4-BE49-F238E27FC236}">
                <a16:creationId xmlns:a16="http://schemas.microsoft.com/office/drawing/2014/main" id="{C820435C-EAD5-544C-BAFB-A11ECA981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2" y="1826963"/>
            <a:ext cx="726177" cy="72617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850611D-AF81-0449-B773-BC8F1FDE4A0A}"/>
              </a:ext>
            </a:extLst>
          </p:cNvPr>
          <p:cNvGrpSpPr/>
          <p:nvPr/>
        </p:nvGrpSpPr>
        <p:grpSpPr>
          <a:xfrm rot="16200000">
            <a:off x="3322138" y="1887244"/>
            <a:ext cx="256539" cy="594846"/>
            <a:chOff x="2576022" y="2399536"/>
            <a:chExt cx="282192" cy="540769"/>
          </a:xfrm>
        </p:grpSpPr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4C284D4F-0976-A34C-AF39-9A40B071D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A744C0AC-0695-2747-96AB-C1E357863C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D153C85-3C91-A74C-A589-BE51C8C98028}"/>
              </a:ext>
            </a:extLst>
          </p:cNvPr>
          <p:cNvSpPr txBox="1"/>
          <p:nvPr/>
        </p:nvSpPr>
        <p:spPr>
          <a:xfrm>
            <a:off x="3189184" y="1973393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HTTP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5D8FC1-6484-C143-80DC-94072E57366E}"/>
              </a:ext>
            </a:extLst>
          </p:cNvPr>
          <p:cNvSpPr txBox="1"/>
          <p:nvPr/>
        </p:nvSpPr>
        <p:spPr>
          <a:xfrm rot="5400000">
            <a:off x="4033600" y="288777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60CC8D-5B93-E649-94BE-BF56B138198D}"/>
              </a:ext>
            </a:extLst>
          </p:cNvPr>
          <p:cNvSpPr txBox="1"/>
          <p:nvPr/>
        </p:nvSpPr>
        <p:spPr>
          <a:xfrm>
            <a:off x="4945122" y="3483068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REST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87E0268-C37D-AC4D-97DD-404DB4AA194E}"/>
              </a:ext>
            </a:extLst>
          </p:cNvPr>
          <p:cNvSpPr txBox="1"/>
          <p:nvPr/>
        </p:nvSpPr>
        <p:spPr>
          <a:xfrm>
            <a:off x="3152983" y="3541092"/>
            <a:ext cx="61774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JDBC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F1BF5E-FC01-0B49-86DF-7A80BA31693C}"/>
              </a:ext>
            </a:extLst>
          </p:cNvPr>
          <p:cNvSpPr txBox="1"/>
          <p:nvPr/>
        </p:nvSpPr>
        <p:spPr>
          <a:xfrm>
            <a:off x="3963613" y="4702118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452469-B1F8-E446-93F3-9551C3078EFA}"/>
              </a:ext>
            </a:extLst>
          </p:cNvPr>
          <p:cNvSpPr txBox="1"/>
          <p:nvPr/>
        </p:nvSpPr>
        <p:spPr>
          <a:xfrm>
            <a:off x="6652606" y="4704340"/>
            <a:ext cx="6743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TCP/IP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927CB3-151D-0E4A-84B9-B9AA17FCFF36}"/>
              </a:ext>
            </a:extLst>
          </p:cNvPr>
          <p:cNvGrpSpPr/>
          <p:nvPr/>
        </p:nvGrpSpPr>
        <p:grpSpPr>
          <a:xfrm>
            <a:off x="3856067" y="5459025"/>
            <a:ext cx="889490" cy="1104628"/>
            <a:chOff x="5021477" y="5456282"/>
            <a:chExt cx="889490" cy="1104628"/>
          </a:xfrm>
        </p:grpSpPr>
        <p:pic>
          <p:nvPicPr>
            <p:cNvPr id="11" name="그림 10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6692E6CE-377E-914B-8FC3-B00AAB1D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525" y="5456282"/>
              <a:ext cx="797395" cy="797395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6EA36C2-A0C9-D143-831F-7F771A1080FD}"/>
                </a:ext>
              </a:extLst>
            </p:cNvPr>
            <p:cNvSpPr txBox="1"/>
            <p:nvPr/>
          </p:nvSpPr>
          <p:spPr>
            <a:xfrm>
              <a:off x="5021477" y="6223895"/>
              <a:ext cx="889490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NAS (NFS)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5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21" name="그림 20" descr="스크린샷, 모니터, 컴퓨터, 비디오이(가) 표시된 사진&#10;&#10;자동 생성된 설명">
            <a:extLst>
              <a:ext uri="{FF2B5EF4-FFF2-40B4-BE49-F238E27FC236}">
                <a16:creationId xmlns:a16="http://schemas.microsoft.com/office/drawing/2014/main" id="{E966FC9A-B0A7-8B40-B542-E614A9E42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777775"/>
            <a:ext cx="7557025" cy="39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6D75A2ED-36D8-7146-9C1C-BDB7E0C18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6" y="820544"/>
            <a:ext cx="7557025" cy="38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0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1EF68EF1-8BEB-B348-A75D-236CEC71F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838178"/>
            <a:ext cx="7557025" cy="38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360293B-5527-DF47-B542-171F00C6F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833090"/>
            <a:ext cx="7557025" cy="39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D307E78B-FF2A-054B-8C40-57655A9E4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852063"/>
            <a:ext cx="7557025" cy="38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3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018BB166-B385-9D40-A817-4604C27B5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6" y="887198"/>
            <a:ext cx="7557025" cy="38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BB03CF-AAF8-1C48-BF5B-FF08DB36D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536" y="945376"/>
            <a:ext cx="7557025" cy="37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33A2B7FD-7F27-41B4-BC18-F98099F7DB83}"/>
              </a:ext>
            </a:extLst>
          </p:cNvPr>
          <p:cNvSpPr/>
          <p:nvPr/>
        </p:nvSpPr>
        <p:spPr>
          <a:xfrm>
            <a:off x="117095" y="104329"/>
            <a:ext cx="482600" cy="482600"/>
          </a:xfrm>
          <a:prstGeom prst="ellipse">
            <a:avLst/>
          </a:prstGeom>
          <a:solidFill>
            <a:srgbClr val="4E5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F6631-5187-44F0-81BB-416FDB3395AB}"/>
              </a:ext>
            </a:extLst>
          </p:cNvPr>
          <p:cNvSpPr txBox="1"/>
          <p:nvPr/>
        </p:nvSpPr>
        <p:spPr>
          <a:xfrm>
            <a:off x="193295" y="210275"/>
            <a:ext cx="460382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C17440-F3DA-4E7F-A353-2BC9759D9303}"/>
              </a:ext>
            </a:extLst>
          </p:cNvPr>
          <p:cNvCxnSpPr>
            <a:cxnSpLocks/>
          </p:cNvCxnSpPr>
          <p:nvPr/>
        </p:nvCxnSpPr>
        <p:spPr>
          <a:xfrm>
            <a:off x="116353" y="605007"/>
            <a:ext cx="8911293" cy="0"/>
          </a:xfrm>
          <a:prstGeom prst="line">
            <a:avLst/>
          </a:prstGeom>
          <a:ln>
            <a:solidFill>
              <a:srgbClr val="9B9EA3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80F4E4-716C-4229-946A-5A18CE2E29EB}"/>
              </a:ext>
            </a:extLst>
          </p:cNvPr>
          <p:cNvGrpSpPr/>
          <p:nvPr/>
        </p:nvGrpSpPr>
        <p:grpSpPr>
          <a:xfrm>
            <a:off x="8331965" y="65984"/>
            <a:ext cx="744433" cy="369332"/>
            <a:chOff x="7769537" y="2083469"/>
            <a:chExt cx="744433" cy="36933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8B935A7-8ED5-453F-AADB-E67C77892A20}"/>
                </a:ext>
              </a:extLst>
            </p:cNvPr>
            <p:cNvGrpSpPr/>
            <p:nvPr/>
          </p:nvGrpSpPr>
          <p:grpSpPr>
            <a:xfrm>
              <a:off x="7769537" y="2142170"/>
              <a:ext cx="260034" cy="261454"/>
              <a:chOff x="3455340" y="3227885"/>
              <a:chExt cx="2095132" cy="210657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206DAC5-4408-470A-BCCD-103E474B3E99}"/>
                  </a:ext>
                </a:extLst>
              </p:cNvPr>
              <p:cNvSpPr/>
              <p:nvPr/>
            </p:nvSpPr>
            <p:spPr>
              <a:xfrm rot="20718475" flipH="1" flipV="1">
                <a:off x="3455340" y="3484920"/>
                <a:ext cx="613042" cy="1334694"/>
              </a:xfrm>
              <a:prstGeom prst="rect">
                <a:avLst/>
              </a:prstGeom>
              <a:solidFill>
                <a:srgbClr val="F04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9DA208-7EDA-40ED-8448-3285B0869A72}"/>
                  </a:ext>
                </a:extLst>
              </p:cNvPr>
              <p:cNvSpPr/>
              <p:nvPr/>
            </p:nvSpPr>
            <p:spPr>
              <a:xfrm rot="20718475" flipH="1" flipV="1">
                <a:off x="4937430" y="3747811"/>
                <a:ext cx="613042" cy="1334694"/>
              </a:xfrm>
              <a:prstGeom prst="rect">
                <a:avLst/>
              </a:prstGeom>
              <a:solidFill>
                <a:srgbClr val="2DA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6A2228-FD71-4765-A416-C37DA8A1B4E1}"/>
                  </a:ext>
                </a:extLst>
              </p:cNvPr>
              <p:cNvSpPr/>
              <p:nvPr/>
            </p:nvSpPr>
            <p:spPr>
              <a:xfrm rot="15289480" flipH="1" flipV="1">
                <a:off x="4327415" y="2867059"/>
                <a:ext cx="613042" cy="1334694"/>
              </a:xfrm>
              <a:prstGeom prst="rect">
                <a:avLst/>
              </a:prstGeom>
              <a:solidFill>
                <a:srgbClr val="F7A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6336F1A-8E3D-420C-BB10-8670F5D5E7BE}"/>
                  </a:ext>
                </a:extLst>
              </p:cNvPr>
              <p:cNvSpPr/>
              <p:nvPr/>
            </p:nvSpPr>
            <p:spPr>
              <a:xfrm rot="15289480" flipH="1" flipV="1">
                <a:off x="4063255" y="4360593"/>
                <a:ext cx="613042" cy="1334694"/>
              </a:xfrm>
              <a:prstGeom prst="rect">
                <a:avLst/>
              </a:prstGeom>
              <a:solidFill>
                <a:srgbClr val="345B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AA566-164F-41FA-AB20-1985933BFFFF}"/>
                </a:ext>
              </a:extLst>
            </p:cNvPr>
            <p:cNvSpPr txBox="1"/>
            <p:nvPr/>
          </p:nvSpPr>
          <p:spPr>
            <a:xfrm>
              <a:off x="7991070" y="2083469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anbat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ational</a:t>
              </a:r>
            </a:p>
            <a:p>
              <a:r>
                <a:rPr lang="en-US" altLang="ko-KR" sz="600" b="1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</a:t>
              </a:r>
              <a:r>
                <a:rPr lang="en-US" altLang="ko-KR" sz="600">
                  <a:solidFill>
                    <a:srgbClr val="9B9EA3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niversity</a:t>
              </a:r>
              <a:endParaRPr lang="ko-KR" altLang="en-US" sz="600">
                <a:solidFill>
                  <a:srgbClr val="9B9EA3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62A255-3D1F-4BDC-9416-C52A54E1889A}"/>
              </a:ext>
            </a:extLst>
          </p:cNvPr>
          <p:cNvSpPr txBox="1"/>
          <p:nvPr/>
        </p:nvSpPr>
        <p:spPr>
          <a:xfrm>
            <a:off x="556783" y="192197"/>
            <a:ext cx="3861955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예상 결과물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 시나리오</a:t>
            </a:r>
            <a:r>
              <a:rPr lang="en-US" altLang="ko-KR" sz="2000" dirty="0">
                <a:solidFill>
                  <a:srgbClr val="4E52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000" dirty="0">
              <a:solidFill>
                <a:srgbClr val="4E52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479270-EE22-A34A-90FF-6656187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63377E4-19A1-5C41-B819-77D1946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29" y="4957542"/>
            <a:ext cx="867426" cy="7980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6D4B33E-3A3C-7847-9E7B-F9CBF59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14" y="4977382"/>
            <a:ext cx="758354" cy="75835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4D72E40-4EFF-1A48-9BB6-6FE832AB8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5" y="5001582"/>
            <a:ext cx="709955" cy="709955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894B57-4297-ED46-8008-67AC8347086C}"/>
              </a:ext>
            </a:extLst>
          </p:cNvPr>
          <p:cNvGrpSpPr/>
          <p:nvPr/>
        </p:nvGrpSpPr>
        <p:grpSpPr>
          <a:xfrm rot="16200000">
            <a:off x="1577943" y="4996677"/>
            <a:ext cx="282192" cy="719764"/>
            <a:chOff x="2576022" y="2399536"/>
            <a:chExt cx="282192" cy="540769"/>
          </a:xfrm>
        </p:grpSpPr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EF402FAA-3041-0241-84BF-DDDC921DA5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1186C55F-58B0-D74C-9C25-7C714CE58F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창문이(가) 표시된 사진&#10;&#10;자동 생성된 설명">
            <a:extLst>
              <a:ext uri="{FF2B5EF4-FFF2-40B4-BE49-F238E27FC236}">
                <a16:creationId xmlns:a16="http://schemas.microsoft.com/office/drawing/2014/main" id="{398D1FCD-2284-1A44-A1E0-C672CC9A2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78" y="4993471"/>
            <a:ext cx="726177" cy="7261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AA95E-1685-A240-9EA9-A6EDFFA147D2}"/>
              </a:ext>
            </a:extLst>
          </p:cNvPr>
          <p:cNvGrpSpPr/>
          <p:nvPr/>
        </p:nvGrpSpPr>
        <p:grpSpPr>
          <a:xfrm>
            <a:off x="3108557" y="5171201"/>
            <a:ext cx="653945" cy="370717"/>
            <a:chOff x="2908393" y="4683472"/>
            <a:chExt cx="653945" cy="33701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F071D3-4B9C-1141-9573-5CA0BC8CE7B6}"/>
                </a:ext>
              </a:extLst>
            </p:cNvPr>
            <p:cNvGrpSpPr/>
            <p:nvPr/>
          </p:nvGrpSpPr>
          <p:grpSpPr>
            <a:xfrm rot="16200000">
              <a:off x="3077546" y="4575338"/>
              <a:ext cx="256539" cy="594846"/>
              <a:chOff x="2576022" y="2399536"/>
              <a:chExt cx="282192" cy="540769"/>
            </a:xfrm>
          </p:grpSpPr>
          <p:cxnSp>
            <p:nvCxnSpPr>
              <p:cNvPr id="139" name="꺾인 연결선[E] 138">
                <a:extLst>
                  <a:ext uri="{FF2B5EF4-FFF2-40B4-BE49-F238E27FC236}">
                    <a16:creationId xmlns:a16="http://schemas.microsoft.com/office/drawing/2014/main" id="{EB4B9D1D-B61C-B246-BE17-FF84E9D9F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4B5E8B30-9556-F748-8503-745726EEFE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C5865F-BCF2-FA48-BD8F-457672EEF366}"/>
                </a:ext>
              </a:extLst>
            </p:cNvPr>
            <p:cNvSpPr txBox="1"/>
            <p:nvPr/>
          </p:nvSpPr>
          <p:spPr>
            <a:xfrm>
              <a:off x="2944592" y="468347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HTTP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885FD5-FD4F-C945-A1A8-2DB93136A9D2}"/>
              </a:ext>
            </a:extLst>
          </p:cNvPr>
          <p:cNvGrpSpPr/>
          <p:nvPr/>
        </p:nvGrpSpPr>
        <p:grpSpPr>
          <a:xfrm rot="16200000">
            <a:off x="4921475" y="4996678"/>
            <a:ext cx="351264" cy="719764"/>
            <a:chOff x="4159717" y="2723027"/>
            <a:chExt cx="351264" cy="5407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4B8573C-7805-B148-A1EF-E50C3D1ED455}"/>
                </a:ext>
              </a:extLst>
            </p:cNvPr>
            <p:cNvGrpSpPr/>
            <p:nvPr/>
          </p:nvGrpSpPr>
          <p:grpSpPr>
            <a:xfrm rot="10800000">
              <a:off x="4159717" y="2723027"/>
              <a:ext cx="282192" cy="540769"/>
              <a:chOff x="2576022" y="2399536"/>
              <a:chExt cx="282192" cy="540769"/>
            </a:xfrm>
          </p:grpSpPr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1C4B8F7C-F282-2844-AC54-EAB09CCC5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꺾인 연결선[E] 129">
                <a:extLst>
                  <a:ext uri="{FF2B5EF4-FFF2-40B4-BE49-F238E27FC236}">
                    <a16:creationId xmlns:a16="http://schemas.microsoft.com/office/drawing/2014/main" id="{42C29CA1-72F1-2D4F-81B5-41EDDC7DCD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5D86D7-00C1-2E48-82A3-F16DD5B72430}"/>
                </a:ext>
              </a:extLst>
            </p:cNvPr>
            <p:cNvSpPr txBox="1"/>
            <p:nvPr/>
          </p:nvSpPr>
          <p:spPr>
            <a:xfrm rot="5400000">
              <a:off x="4132168" y="2841555"/>
              <a:ext cx="420611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REST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34E8C-83A0-2D4B-B6B2-311417771262}"/>
              </a:ext>
            </a:extLst>
          </p:cNvPr>
          <p:cNvGrpSpPr/>
          <p:nvPr/>
        </p:nvGrpSpPr>
        <p:grpSpPr>
          <a:xfrm>
            <a:off x="6995296" y="5183265"/>
            <a:ext cx="632077" cy="346589"/>
            <a:chOff x="3138652" y="3541092"/>
            <a:chExt cx="632077" cy="34658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B23F5940-9A07-5240-8DCF-F6DA4B8E8C0F}"/>
                </a:ext>
              </a:extLst>
            </p:cNvPr>
            <p:cNvGrpSpPr/>
            <p:nvPr/>
          </p:nvGrpSpPr>
          <p:grpSpPr>
            <a:xfrm rot="16200000">
              <a:off x="3253831" y="3462090"/>
              <a:ext cx="310412" cy="540769"/>
              <a:chOff x="2576022" y="2399536"/>
              <a:chExt cx="282192" cy="540769"/>
            </a:xfrm>
          </p:grpSpPr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42B3D287-B4A0-144F-995B-6AB807E342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꺾인 연결선[E] 132">
                <a:extLst>
                  <a:ext uri="{FF2B5EF4-FFF2-40B4-BE49-F238E27FC236}">
                    <a16:creationId xmlns:a16="http://schemas.microsoft.com/office/drawing/2014/main" id="{AD219187-8872-E047-8D5E-22C6E1A7E73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0B302E5-EB75-0842-B14B-80621FD3E77D}"/>
                </a:ext>
              </a:extLst>
            </p:cNvPr>
            <p:cNvSpPr txBox="1"/>
            <p:nvPr/>
          </p:nvSpPr>
          <p:spPr>
            <a:xfrm>
              <a:off x="3152983" y="3541092"/>
              <a:ext cx="617746" cy="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JDBC</a:t>
              </a: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B4CAC49D-2DDB-FE41-9BF2-25220467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45" y="4987365"/>
            <a:ext cx="1792205" cy="738388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45E56B8-D322-DA4C-B366-45AF92D03A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6" y="1007270"/>
            <a:ext cx="7557025" cy="37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6830</TotalTime>
  <Words>740</Words>
  <Application>Microsoft Macintosh PowerPoint</Application>
  <PresentationFormat>화면 슬라이드 쇼(4:3)</PresentationFormat>
  <Paragraphs>162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Calibri</vt:lpstr>
      <vt:lpstr>Arial</vt:lpstr>
      <vt:lpstr>나눔명조</vt:lpstr>
      <vt:lpstr>맑은 고딕</vt:lpstr>
      <vt:lpstr>Calibri Light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285</cp:revision>
  <cp:lastPrinted>2020-03-18T09:20:41Z</cp:lastPrinted>
  <dcterms:created xsi:type="dcterms:W3CDTF">2018-04-02T04:18:06Z</dcterms:created>
  <dcterms:modified xsi:type="dcterms:W3CDTF">2020-04-06T04:46:19Z</dcterms:modified>
</cp:coreProperties>
</file>